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7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320" r:id="rId13"/>
    <p:sldId id="32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22" r:id="rId23"/>
    <p:sldId id="300" r:id="rId24"/>
    <p:sldId id="301" r:id="rId25"/>
    <p:sldId id="302" r:id="rId26"/>
    <p:sldId id="303" r:id="rId27"/>
    <p:sldId id="32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284" r:id="rId40"/>
    <p:sldId id="315" r:id="rId41"/>
    <p:sldId id="316" r:id="rId42"/>
    <p:sldId id="317" r:id="rId43"/>
    <p:sldId id="318" r:id="rId44"/>
    <p:sldId id="319" r:id="rId45"/>
    <p:sldId id="291" r:id="rId46"/>
  </p:sldIdLst>
  <p:sldSz cx="9144000" cy="5143500" type="screen16x9"/>
  <p:notesSz cx="6858000" cy="9144000"/>
  <p:embeddedFontLst>
    <p:embeddedFont>
      <p:font typeface="Montserrat" charset="-52"/>
      <p:regular r:id="rId48"/>
      <p:bold r:id="rId49"/>
      <p:italic r:id="rId50"/>
      <p:boldItalic r:id="rId51"/>
    </p:embeddedFont>
    <p:embeddedFont>
      <p:font typeface="Montserrat SemiBold" charset="-52"/>
      <p:regular r:id="rId52"/>
      <p:bold r:id="rId53"/>
      <p:italic r:id="rId54"/>
      <p:boldItalic r:id="rId55"/>
    </p:embeddedFont>
    <p:embeddedFont>
      <p:font typeface="Georgia" pitchFamily="18" charset="0"/>
      <p:regular r:id="rId56"/>
      <p:bold r:id="rId57"/>
      <p:italic r:id="rId58"/>
      <p:boldItalic r:id="rId59"/>
    </p:embeddedFont>
    <p:embeddedFont>
      <p:font typeface="Calibri" pitchFamily="34" charset="0"/>
      <p:regular r:id="rId60"/>
      <p:bold r:id="rId61"/>
      <p:italic r:id="rId62"/>
      <p:boldItalic r:id="rId63"/>
    </p:embeddedFont>
    <p:embeddedFont>
      <p:font typeface="PT Serif" charset="-52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xmlns="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0698" autoAdjust="0"/>
  </p:normalViewPr>
  <p:slideViewPr>
    <p:cSldViewPr snapToGrid="0">
      <p:cViewPr varScale="1">
        <p:scale>
          <a:sx n="85" d="100"/>
          <a:sy n="85" d="100"/>
        </p:scale>
        <p:origin x="-148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30T09:35:57.384" idx="1">
    <p:pos x="5116" y="1710"/>
    <p:text/>
    <p:extLst>
      <p:ext uri="{C676402C-5697-4E1C-873F-D02D1690AC5C}">
        <p15:threadingInfo xmlns:p15="http://schemas.microsoft.com/office/powerpoint/2012/main" xmlns="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06913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97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03524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8488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95471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54991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48844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8638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12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50673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07699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5201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8239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6228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01702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81258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07369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54503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8108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23061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26890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64410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38546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70512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511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36456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269863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45506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9073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8474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33344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80890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560753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553364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25092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1229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288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1555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34453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1726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4.jpg@01D5A148.B9E900F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08820" y="2571749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/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«Прием заявлений о зачислении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в муниципальные образовательные организации, реализующие программы общего образования»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277813"/>
            <a:r>
              <a:rPr lang="ru-RU" altLang="ru-RU" dirty="0"/>
              <a:t>Проверить местоположение (должно быть указано – Екатеринбург).</a:t>
            </a:r>
          </a:p>
          <a:p>
            <a:pPr marL="179388" indent="0"/>
            <a:r>
              <a:rPr lang="ru-RU" altLang="ru-RU" dirty="0"/>
              <a:t>Если местоположение не указано или указано неверно, вручную установить «Екатеринбург».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560" t="34458" r="36880" b="32119"/>
          <a:stretch/>
        </p:blipFill>
        <p:spPr>
          <a:xfrm>
            <a:off x="4839970" y="1971624"/>
            <a:ext cx="3238699" cy="229245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68907" y="2108067"/>
            <a:ext cx="3391373" cy="952633"/>
            <a:chOff x="768907" y="2108067"/>
            <a:chExt cx="3391373" cy="9526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8907" y="2108067"/>
              <a:ext cx="3391373" cy="952633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464593" y="2193131"/>
              <a:ext cx="1071563" cy="3912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26553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«Запись в школу», выбрать действие «Подать заявление», далее выбрать «В другом регионе».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3133" y="1177799"/>
            <a:ext cx="3580954" cy="3213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913" y="2640854"/>
            <a:ext cx="4551375" cy="20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77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/>
              <a:t>https://www.gosuslugi.ru/600368/1/form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8122" y="1302722"/>
            <a:ext cx="3580954" cy="32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36635"/>
            <a:ext cx="4610936" cy="2046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b="1" u="sng" dirty="0"/>
              <a:t>Создание предварительных заявлений будет доступно с 15 марта текущего года.</a:t>
            </a:r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Если Вы ранее заполняли предварительное заявление, то после выбора услуги Вам будет предложено использовать черновик заявления или создать новое заявление.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441434" y="3183212"/>
            <a:ext cx="4610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 родителей!</a:t>
            </a:r>
          </a:p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1 апреля текущего года у Вас будет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возможность отправить данные предварительные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заявления в назначенное время путем нажатия кнопки в личном кабинете ЕПГУ «Отправить заявление». </a:t>
            </a:r>
            <a:endParaRPr lang="en-US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823" y="1542270"/>
            <a:ext cx="3223106" cy="254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87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«Заполнить заявление».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6231" y="1525816"/>
            <a:ext cx="3327491" cy="30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76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 наличие льгот.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6268" y="1482953"/>
            <a:ext cx="4083463" cy="30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31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При наличии льготы необходимо выбрать значение из списка и нажать кнопку «Продолжить».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9791" y="1411516"/>
            <a:ext cx="4246653" cy="2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12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9110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посещает ли старший ребенок образовательную организацию, в которую подается заявление.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Обращаем Ваше внимание на то, что </a:t>
            </a:r>
            <a:r>
              <a:rPr lang="ru-RU" b="1" dirty="0"/>
              <a:t>регистрация на закрепленной за общеобразовательной организацией территории</a:t>
            </a:r>
            <a:r>
              <a:rPr lang="ru-RU" dirty="0"/>
              <a:t> для данной категории детей при зачислении </a:t>
            </a:r>
            <a:r>
              <a:rPr lang="ru-RU" b="1" dirty="0"/>
              <a:t>учитываться не будет.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9165" y="1361510"/>
            <a:ext cx="4086862" cy="31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03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тип регистрации.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6163" y="1411516"/>
            <a:ext cx="3672416" cy="33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447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кем Вы приходитесь ребенку.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7632" y="1437088"/>
            <a:ext cx="4435068" cy="27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21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01.04.2023 до 23:59 30.06.2023</a:t>
            </a:r>
            <a:r>
              <a:rPr lang="ru-RU" sz="1600" dirty="0"/>
              <a:t>– прием детей, зарегистрированных на территории, за которой закреплена конкретная образовательная организация, в том числе имеющих первоочередное и преимущественное право зачисления в муниципальные образовательные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</a:t>
            </a:r>
            <a:r>
              <a:rPr lang="en-US" sz="1600" b="1" u="sng" dirty="0"/>
              <a:t>6</a:t>
            </a:r>
            <a:r>
              <a:rPr lang="ru-RU" sz="1600" b="1" u="sng" dirty="0"/>
              <a:t>.07.2023 до 23:59 0</a:t>
            </a:r>
            <a:r>
              <a:rPr lang="en-US" sz="1600" b="1" u="sng" dirty="0"/>
              <a:t>5</a:t>
            </a:r>
            <a:r>
              <a:rPr lang="ru-RU" sz="1600" b="1" u="sng" dirty="0"/>
              <a:t>.09.2023 </a:t>
            </a:r>
            <a:r>
              <a:rPr lang="ru-RU" sz="1600" dirty="0"/>
              <a:t>- прием детей, не зарегистрированных на территории, за которой закреплена конкретная образовательная организация, в том числе имеющих первоочередное и преимущественное право зачисления в муниципальные образовательные организации.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803906" cy="2974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«Перейти к заявлению».</a:t>
            </a:r>
          </a:p>
          <a:p>
            <a:pPr marL="268288" indent="0"/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endParaRPr 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5340" y="1242978"/>
            <a:ext cx="3180049" cy="35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0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Значение адреса постоянной регистрации заявителя подставляется значением, указанным в Личном кабинете пользователя портала </a:t>
            </a:r>
            <a:r>
              <a:rPr lang="ru-RU" altLang="ru-RU" dirty="0" err="1"/>
              <a:t>Госуслуг</a:t>
            </a:r>
            <a:r>
              <a:rPr lang="ru-RU" altLang="ru-RU" dirty="0"/>
              <a:t>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При наличии несовпадений необходимо изменить адрес, нажав кнопку «Редактировать», после чего выбрать «Верно».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0421" y="1477735"/>
            <a:ext cx="3959399" cy="26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24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82414"/>
            <a:ext cx="3985171" cy="2763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b="1" dirty="0"/>
              <a:t>Внимание! </a:t>
            </a:r>
          </a:p>
          <a:p>
            <a:pPr marL="268288" indent="0"/>
            <a:r>
              <a:rPr lang="ru-RU" altLang="ru-RU" dirty="0"/>
              <a:t>Значение в поле «Адрес» должно быть указано в соответствии со значением «Наименование территориальной единицы» Перечня муниципальных общеобразовательных организаций, закрепляемых за территориями муниципального образования «город Екатеринбург», утвержденного Постановлением Администрации города Екатеринбурга от 02.03.2023 № 493.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7496" y="1117914"/>
            <a:ext cx="2712923" cy="1836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191" y="2292734"/>
            <a:ext cx="2858610" cy="22905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344" y="4011187"/>
            <a:ext cx="493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 случае отсутствия нужного значения «Адреса» в </a:t>
            </a:r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предложенных</a:t>
            </a:r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вариантах, необходимо выбрать «Укажите адрес вручную».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621" y="2145059"/>
            <a:ext cx="818147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00304" y="4128840"/>
            <a:ext cx="777393" cy="243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128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постоянной регистрации необходимо указать временную регистрацию -последовательно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3356" y="1313838"/>
            <a:ext cx="4206479" cy="30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672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прописан ли ребенок по этому адресу.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6231" y="1530425"/>
            <a:ext cx="4434648" cy="25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91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случае, если ребенок прописан по другому адресу, необходимо 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6231" y="1411516"/>
            <a:ext cx="4244542" cy="29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8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08049" y="1330422"/>
            <a:ext cx="3964546" cy="3419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r>
              <a:rPr lang="ru-RU" altLang="ru-RU" dirty="0"/>
              <a:t>Необходимо заранее ознакомиться с перечнем общеобразовательных организаций, закрепленных за адресом регистрации ребенка. </a:t>
            </a:r>
            <a:r>
              <a:rPr lang="ru-RU" dirty="0"/>
              <a:t>Постановление Администрации города Екатеринбурга</a:t>
            </a:r>
          </a:p>
          <a:p>
            <a:pPr marL="179388" indent="0"/>
            <a:r>
              <a:rPr lang="ru-RU" dirty="0"/>
              <a:t>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dirty="0"/>
              <a:t> размещено на сайте Департамента образования в разделе «Документы».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Выберите школу из доступных для записи значений, закреплённых за адресом регистрации ребенка.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924" y="1411516"/>
            <a:ext cx="33261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6280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88682" y="1232967"/>
            <a:ext cx="63286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ВНИМАНИЕ! В связи с тем, что с 01.04.2023 обработка и регистрация заявлений о зачислении в общеобразовательные организации города Екатеринбурга осуществляется в государственной информационной системе Свердловской области «Единое цифровое пространство» в перечне школ, доступных для выбора, дополнительно к муниципальным общеобразовательным организациям, отображаются школы, подведомственные Министерству образования и молодежной политики Свердловской области. </a:t>
            </a:r>
          </a:p>
          <a:p>
            <a:pPr marL="179388" indent="0"/>
            <a:endParaRPr lang="ru-RU" altLang="ru-RU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1793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Для выбора школы необходимо найти ее в предложенном перечне, воспользовавшись кнопкой «Показать еще 5», затем «Продолжить».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700" y="881127"/>
            <a:ext cx="2174526" cy="3666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466" y="3471678"/>
            <a:ext cx="3203560" cy="9456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222" y="3327618"/>
            <a:ext cx="31335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0"/>
            <a:r>
              <a:rPr lang="ru-RU" alt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Внимание!</a:t>
            </a:r>
            <a: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b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</a:br>
            <a: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К общеобразовательным организациям, подведомственным Департаменту образования, относятся организации вида </a:t>
            </a:r>
            <a:r>
              <a:rPr lang="ru-RU" alt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«Муниципальное».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0956" y="3609048"/>
            <a:ext cx="720191" cy="161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4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213945"/>
            <a:ext cx="4725450" cy="2943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школы в предложенном списке для записи, необходимо выбрать «Нет нужной школы», затем «Указать вручную».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537" y="2302649"/>
            <a:ext cx="3606594" cy="2644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4925" y="1411516"/>
            <a:ext cx="3332528" cy="28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51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132394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Выбрать данные ребенка из вашего профиля Личного кабинета.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3123" y="1619359"/>
            <a:ext cx="4563661" cy="27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49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зачисления в муниципальное образовательные организации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770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Подтвердить данные ребёнка.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7631" y="1269408"/>
            <a:ext cx="2721226" cy="36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774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имеет ли ребенок российское гражданство.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392" y="1514477"/>
            <a:ext cx="4512628" cy="28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87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ребёнок не имеет российского гражданства, указать необходимость в дополнительном языке для обучения в качестве родного.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887" y="1335880"/>
            <a:ext cx="3941084" cy="34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122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ребёнок имеет российское гражданство, выбрать язык обучения.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449" y="1341987"/>
            <a:ext cx="4101691" cy="32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167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необходимы ли ребёнку специальные условия.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9050" y="1352879"/>
            <a:ext cx="4387435" cy="31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197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Проверить данные заявителя.</a:t>
            </a:r>
          </a:p>
          <a:p>
            <a:pPr marL="179388" indent="0"/>
            <a:r>
              <a:rPr lang="ru-RU" altLang="ru-RU" dirty="0"/>
              <a:t>Если в указанных данных содержится ошибка, выбрать «редактировать».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9" y="1117914"/>
            <a:ext cx="2461598" cy="3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305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05443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Подтвердить контактный номер телефона и электронную почту.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382" y="2409834"/>
            <a:ext cx="3125660" cy="185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4192" y="2409834"/>
            <a:ext cx="3097722" cy="18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898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2989520" cy="2017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 данные второго родителя (законного представителя) ребенка (при наличии).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7638" y="1452905"/>
            <a:ext cx="3708807" cy="30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076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5"/>
            <a:ext cx="4541679" cy="1499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179388" indent="0"/>
            <a:r>
              <a:rPr lang="ru-RU" altLang="ru-RU" dirty="0"/>
              <a:t>Черновик заявления сохранен и будет отображаться в Личном кабинета портала Госуслуг.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Время подачи заявлений указано в разделе 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Когда подавать заявление: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dirty="0"/>
              <a:t>настоящей инструкции.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b="1" dirty="0"/>
              <a:t>ВНИМАНИЕ!</a:t>
            </a:r>
            <a:r>
              <a:rPr lang="ru-RU" dirty="0"/>
              <a:t> </a:t>
            </a:r>
            <a:r>
              <a:rPr lang="ru-RU" b="1" dirty="0"/>
              <a:t>В случае подачи заявлений с использованием Единого портала, </a:t>
            </a:r>
            <a:r>
              <a:rPr lang="ru-RU" b="1" u="sng" dirty="0"/>
              <a:t>номер заявления присваивается во время создания предварительного заявления.</a:t>
            </a:r>
            <a:r>
              <a:rPr lang="ru-RU" u="sng" dirty="0"/>
              <a:t> </a:t>
            </a:r>
            <a:endParaRPr 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700" y="1117914"/>
            <a:ext cx="3892102" cy="3293823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/>
          </p:cNvSpPr>
          <p:nvPr/>
        </p:nvSpPr>
        <p:spPr>
          <a:xfrm>
            <a:off x="332323" y="2973266"/>
            <a:ext cx="4606709" cy="192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dirty="0"/>
              <a:t>По рекомендации </a:t>
            </a:r>
            <a:r>
              <a:rPr lang="ru-RU" dirty="0" err="1"/>
              <a:t>Минцифры</a:t>
            </a:r>
            <a:r>
              <a:rPr lang="ru-RU" dirty="0"/>
              <a:t> РФ перед началом приема заявлений пользователю нужно авторизоваться в ЕСИА и зайти в раздел с черновиками заявлений - сессия длится 30 минут. Находясь в разделе черновиков при наступлении старта подачи заявления кнопка «Отправить заявление» станет активной - это произойдет автоматически, страницу обновлять при этом не нужно.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51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275411" cy="2722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 </a:t>
            </a:r>
            <a:b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Пос</a:t>
            </a:r>
            <a:r>
              <a:rPr lang="ru-RU" altLang="ru-RU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ле этого обновите страницу браузера.</a:t>
            </a:r>
            <a:endParaRPr lang="ru-RU" altLang="ru-RU" sz="7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lang="ru-RU" altLang="ru-RU" sz="7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62950" y="4300208"/>
            <a:ext cx="814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endParaRPr lang="ru-RU" b="1" dirty="0">
              <a:solidFill>
                <a:srgbClr val="1C1466"/>
              </a:solidFill>
              <a:latin typeface="Montserrat" panose="00000500000000000000" pitchFamily="2" charset="-52"/>
              <a:ea typeface="Montserrat SemiBold"/>
              <a:cs typeface="Montserrat SemiBold"/>
            </a:endParaRPr>
          </a:p>
        </p:txBody>
      </p:sp>
      <p:pic>
        <p:nvPicPr>
          <p:cNvPr id="9" name="Picture 1" descr="cid:image004.jpg@01D5A148.B9E900F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629" y="2752757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563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81303"/>
            <a:ext cx="6425985" cy="851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/>
              <a:t>Правом преимущественного приема будут пользоваться следующие категории детей: 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5311" y="1032466"/>
            <a:ext cx="8631620" cy="4036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д</a:t>
            </a:r>
            <a:r>
              <a:rPr lang="ru-RU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ети, в том числе усыновленные (удочеренные) или находящиеся под опекой или попечительством в семье, включая приемную или патронатную семью, при приеме в образовательную организацию, в которой обучаются их брат и (или) сестра (полнородные и неполнородные,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образования»). </a:t>
            </a:r>
          </a:p>
          <a:p>
            <a:pPr marL="254000" indent="-508000"/>
            <a:endParaRPr lang="ru-RU" b="1" dirty="0">
              <a:solidFill>
                <a:srgbClr val="7030A0"/>
              </a:solidFill>
              <a:latin typeface="Montserrat" panose="00000500000000000000" pitchFamily="2" charset="-52"/>
            </a:endParaRPr>
          </a:p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 Обращаем внимание родителей! </a:t>
            </a:r>
          </a:p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не будет учитываться регистрация на закрепленной за образовательной организацией территории</a:t>
            </a:r>
            <a:r>
              <a:rPr lang="ru-RU" b="1" dirty="0">
                <a:solidFill>
                  <a:srgbClr val="7030A0"/>
                </a:solidFill>
                <a:latin typeface="Montserrat" panose="00000500000000000000" pitchFamily="2" charset="-52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 Администрации города Екатеринбурга от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02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.03.202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№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493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«О закреплении муниципальных общеобразовательных организаций за территориями муниципального образования «город Екатеринбург»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</a:rPr>
              <a:t>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9260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406041" cy="1051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endParaRPr lang="ru-RU" altLang="ru-RU" dirty="0"/>
          </a:p>
          <a:p>
            <a:r>
              <a:rPr lang="ru-RU" b="1" dirty="0">
                <a:latin typeface="Montserrat" panose="00000500000000000000" pitchFamily="2" charset="-52"/>
              </a:rPr>
              <a:t>В приемную кампанию 2023 года на ЕПГУ функционирует сервис, который позволяет</a:t>
            </a:r>
          </a:p>
          <a:p>
            <a:pPr algn="ctr"/>
            <a:r>
              <a:rPr lang="ru-RU" b="1" dirty="0">
                <a:latin typeface="Montserrat" panose="00000500000000000000" pitchFamily="2" charset="-52"/>
              </a:rPr>
              <a:t>родителям, подавшим заявление в электронном виде, подгружать скан-копии</a:t>
            </a:r>
          </a:p>
          <a:p>
            <a:pPr algn="ctr"/>
            <a:r>
              <a:rPr lang="ru-RU" b="1" dirty="0">
                <a:latin typeface="Montserrat" panose="00000500000000000000" pitchFamily="2" charset="-52"/>
              </a:rPr>
              <a:t>документов, подтверждающих заявление (</a:t>
            </a:r>
            <a:r>
              <a:rPr lang="en-US" b="1" dirty="0">
                <a:latin typeface="Montserrat" panose="00000500000000000000" pitchFamily="2" charset="-52"/>
              </a:rPr>
              <a:t>https://www.gosuslugi.ru/24225</a:t>
            </a:r>
            <a:r>
              <a:rPr lang="ru-RU" b="1" dirty="0">
                <a:latin typeface="Montserrat" panose="00000500000000000000" pitchFamily="2" charset="-52"/>
              </a:rPr>
              <a:t>).</a:t>
            </a:r>
            <a:r>
              <a:rPr lang="ru-RU" dirty="0">
                <a:latin typeface="Montserrat" panose="00000500000000000000" pitchFamily="2" charset="-52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8885" y="2428780"/>
            <a:ext cx="4906568" cy="23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898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406041" cy="1051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endParaRPr lang="ru-RU" altLang="ru-RU" dirty="0"/>
          </a:p>
          <a:p>
            <a:r>
              <a:rPr lang="ru-RU" dirty="0"/>
              <a:t>В приемную кампанию 2023 года </a:t>
            </a:r>
            <a:r>
              <a:rPr lang="ru-RU" b="1" dirty="0"/>
              <a:t>на ЕПГУ функционирует сервис, который позволяет</a:t>
            </a:r>
          </a:p>
          <a:p>
            <a:pPr algn="ctr"/>
            <a:r>
              <a:rPr lang="ru-RU" b="1" dirty="0"/>
              <a:t>родителям, подавшим заявление в электронном виде, подгружать скан-копии</a:t>
            </a:r>
          </a:p>
          <a:p>
            <a:pPr algn="ctr"/>
            <a:r>
              <a:rPr lang="ru-RU" b="1" dirty="0"/>
              <a:t>документов, подтверждающих заявление.</a:t>
            </a:r>
            <a:r>
              <a:rPr lang="ru-RU" dirty="0"/>
              <a:t>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771" y="2220686"/>
            <a:ext cx="5819144" cy="23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2000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3187773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/>
          </a:p>
          <a:p>
            <a:pPr marL="179388" indent="0"/>
            <a:r>
              <a:rPr lang="ru-RU" b="1" dirty="0">
                <a:latin typeface="Montserrat" panose="00000500000000000000" pitchFamily="2" charset="-52"/>
              </a:rPr>
              <a:t>Необходимо выбрать тип заявления и указать номер.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6358" y="1248531"/>
            <a:ext cx="3854154" cy="33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53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68783"/>
            <a:ext cx="4004784" cy="4309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179388" indent="0"/>
            <a:r>
              <a:rPr lang="ru-RU" sz="2500" b="1" dirty="0">
                <a:latin typeface="Montserrat" panose="00000500000000000000" pitchFamily="2" charset="-52"/>
              </a:rPr>
              <a:t>Загрузить необходимые документы.</a:t>
            </a:r>
          </a:p>
          <a:p>
            <a:pPr marL="179388" indent="0"/>
            <a:endParaRPr lang="ru-RU" sz="2100" b="1" dirty="0">
              <a:latin typeface="Montserrat" panose="00000500000000000000" pitchFamily="2" charset="-52"/>
            </a:endParaRPr>
          </a:p>
          <a:p>
            <a:pPr marL="0" indent="536575"/>
            <a:r>
              <a:rPr lang="ru-RU" sz="2100" dirty="0"/>
              <a:t>В соответствии с пунктом 27 приказа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  (далее – Порядок) при подаче заявления в электронной форме через ЕПГУ родители представляют документы (копии или оригиналы), подтверждающие первоочередное и преимущественное право приема на обучение или документы, подтверждение которых в электронном виде невозможно. </a:t>
            </a:r>
          </a:p>
          <a:p>
            <a:pPr marL="0" indent="536575"/>
            <a:r>
              <a:rPr lang="ru-RU" sz="2100" dirty="0"/>
              <a:t>Также в соответствии с пунктом 26 Порядка при посещении общеобразовательной организации и (или) очном взаимодействии с уполномоченными должностными лицами общеобразовательной организации родители (законные представители) ребенка предъявляют оригиналы указанных документов.</a:t>
            </a:r>
            <a:endParaRPr lang="ru-RU" sz="21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768" y="1009392"/>
            <a:ext cx="4020665" cy="35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339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361288"/>
            <a:ext cx="3277150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b="1" dirty="0">
                <a:latin typeface="Montserrat" panose="00000500000000000000" pitchFamily="2" charset="-52"/>
              </a:rPr>
              <a:t>Сделать отметки о согласии и об ответственности, после чего выбрать «Подать заявление».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8225" y="1537717"/>
            <a:ext cx="5059704" cy="22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726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2355" y="446888"/>
            <a:ext cx="6425985" cy="5747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звонить, если остались вопросы:</a:t>
            </a: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4725968"/>
              </p:ext>
            </p:extLst>
          </p:nvPr>
        </p:nvGraphicFramePr>
        <p:xfrm>
          <a:off x="1247815" y="1107343"/>
          <a:ext cx="6610525" cy="38924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599">
                  <a:extLst>
                    <a:ext uri="{9D8B030D-6E8A-4147-A177-3AD203B41FA5}">
                      <a16:colId xmlns:a16="http://schemas.microsoft.com/office/drawing/2014/main" xmlns="" val="3689482020"/>
                    </a:ext>
                  </a:extLst>
                </a:gridCol>
                <a:gridCol w="1131092">
                  <a:extLst>
                    <a:ext uri="{9D8B030D-6E8A-4147-A177-3AD203B41FA5}">
                      <a16:colId xmlns:a16="http://schemas.microsoft.com/office/drawing/2014/main" xmlns="" val="1771835808"/>
                    </a:ext>
                  </a:extLst>
                </a:gridCol>
                <a:gridCol w="3174834">
                  <a:extLst>
                    <a:ext uri="{9D8B030D-6E8A-4147-A177-3AD203B41FA5}">
                      <a16:colId xmlns:a16="http://schemas.microsoft.com/office/drawing/2014/main" xmlns="" val="1120213057"/>
                    </a:ext>
                  </a:extLst>
                </a:gridCol>
              </a:tblGrid>
              <a:tr h="294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Верх-Исетский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304-12-64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Иваницкая Наталья Александровна,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1392190664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Железнодорожный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 304 - 16-31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Шарипова</a:t>
                      </a:r>
                      <a:r>
                        <a:rPr lang="ru-RU" sz="700" b="1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700" b="1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Екатерина</a:t>
                      </a:r>
                      <a:r>
                        <a:rPr lang="ru-RU" sz="700" b="1" i="0" u="none" strike="noStrike" cap="none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700" b="1" i="0" u="none" strike="noStrike" cap="none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Эдуардовна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601049417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Кировский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304-16-36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Карова Марина Владимировна,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1369945982"/>
                  </a:ext>
                </a:extLst>
              </a:tr>
              <a:tr h="294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Ленинский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304-16-41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Коржановская Ольга Анатольевна,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787408025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Октябрьский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304-12-71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Лыжина Юлия Николаевна,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4115951461"/>
                  </a:ext>
                </a:extLst>
              </a:tr>
              <a:tr h="294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Орджоникидзевский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304-12-57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Юрочкина Наталья Александровна,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3763873090"/>
                  </a:ext>
                </a:extLst>
              </a:tr>
              <a:tr h="37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Чкаловский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304-16-52</a:t>
                      </a:r>
                      <a:r>
                        <a:rPr lang="ru-RU" sz="700" b="1" baseline="0" dirty="0">
                          <a:effectLst/>
                        </a:rPr>
                        <a:t> </a:t>
                      </a:r>
                      <a:br>
                        <a:rPr lang="ru-RU" sz="700" b="1" baseline="0" dirty="0">
                          <a:effectLst/>
                        </a:rPr>
                      </a:br>
                      <a:r>
                        <a:rPr lang="ru-RU" sz="700" b="1" dirty="0">
                          <a:effectLst/>
                        </a:rPr>
                        <a:t>304-16-51 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Тараканова Светлана Петровна главный специалист РУО;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Склюева Ирина Васильевна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1151572893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Академический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287-02-86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Миронова Ольга Валерьевна, начальник РУО 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3670552741"/>
                  </a:ext>
                </a:extLst>
              </a:tr>
              <a:tr h="284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304-12-44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Агафонова Ирина Васильевна</a:t>
                      </a:r>
                      <a:r>
                        <a:rPr lang="ru-RU" sz="7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главный специалист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335330641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304-12-43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Кудинова Татьяна Геннадьевна</a:t>
                      </a:r>
                      <a:r>
                        <a:rPr lang="ru-RU" sz="7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начальник отдела 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2267942099"/>
                  </a:ext>
                </a:extLst>
              </a:tr>
              <a:tr h="561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 (по вопросам правового обеспечения приема детей в первый класс)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304-12-41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Стахеева Наталья Александровна</a:t>
                      </a:r>
                      <a:r>
                        <a:rPr lang="ru-RU" sz="700" b="1" baseline="0" dirty="0">
                          <a:effectLst/>
                        </a:rPr>
                        <a:t> </a:t>
                      </a:r>
                      <a:r>
                        <a:rPr lang="ru-RU" sz="700" b="1" dirty="0">
                          <a:effectLst/>
                        </a:rPr>
                        <a:t>ведущий специалист;</a:t>
                      </a:r>
                      <a:br>
                        <a:rPr lang="ru-RU" sz="700" b="1" dirty="0">
                          <a:effectLst/>
                        </a:rPr>
                      </a:br>
                      <a:r>
                        <a:rPr lang="ru-RU" sz="700" b="1" dirty="0">
                          <a:effectLst/>
                        </a:rPr>
                        <a:t>Пучкова Зоя Олеговна главный специалист;</a:t>
                      </a:r>
                      <a:br>
                        <a:rPr lang="ru-RU" sz="700" b="1" dirty="0">
                          <a:effectLst/>
                        </a:rPr>
                      </a:br>
                      <a:r>
                        <a:rPr lang="ru-RU" sz="700" b="1" dirty="0">
                          <a:effectLst/>
                        </a:rPr>
                        <a:t>Шурова Ирина Александровна начальник отдела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3242920073"/>
                  </a:ext>
                </a:extLst>
              </a:tr>
              <a:tr h="466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 (по вопросам подачи заявления через ЕПГУ)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304-12-50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Обухова Кристина Викторовна, начальник отдела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2510919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51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первоочередного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043191"/>
            <a:ext cx="8302911" cy="3706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Montserrat" panose="00000500000000000000" pitchFamily="2" charset="-52"/>
              </a:rPr>
              <a:t>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противопожарной службы Государственной противопожарной службы, таможенных органов РФ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Montserrat" panose="00000500000000000000" pitchFamily="2" charset="-52"/>
              </a:rPr>
              <a:t>дети сотрудников полиции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07.02.2011 № 3-ФЗ «О полиции»);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Montserrat" panose="00000500000000000000" pitchFamily="2" charset="-52"/>
              </a:rPr>
              <a:t>дети военнослужащих по месту жительства их семей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27.05.1998 № 76-ФЗ «О статусе военнослужащих»).</a:t>
            </a:r>
          </a:p>
          <a:p>
            <a:pPr marL="179388" indent="0" algn="just"/>
            <a:r>
              <a:rPr lang="ru-RU" b="1" dirty="0">
                <a:latin typeface="Montserrat" panose="00000500000000000000" pitchFamily="2" charset="-52"/>
              </a:rPr>
              <a:t>      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 Обращаем внимание родителей!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 Администрации города Екатеринбурга от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02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.03.202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№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493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«О закреплении муниципальных общеобразовательных организаций за территориями муниципального образования «город Екатеринбург»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</a:rPr>
              <a:t>).</a:t>
            </a:r>
          </a:p>
          <a:p>
            <a:pPr marL="268288" indent="0" algn="just"/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8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/>
              <a:t>МКУ ЦМУ </a:t>
            </a:r>
            <a:r>
              <a:rPr lang="ru-RU" sz="1600" dirty="0"/>
              <a:t>или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6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2" y="1269168"/>
            <a:ext cx="4294676" cy="3392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Проверьте, подтверждена ли Ваша учетная запись на сайте «Госуслуги».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начала записи обновите Ваш браузер. Специалисты службы сопровождения Единого портала рекомендуют использовать 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Очистите кэш (историю браузера).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 баланс услуги 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01.04.20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 был положительным, так как обычно провайдеры списывают оплату в начале нового дня.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перед записью перезапустить Ваш браузер и зайти на портал снова через главную страницу, не использовать сохраненные ссылки на услугу. Используйте рекомендуемые методы перехода к форме заявления.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4727" y="1179791"/>
            <a:ext cx="3655803" cy="33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772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1964</Words>
  <Application>Microsoft Office PowerPoint</Application>
  <PresentationFormat>Экран (16:9)</PresentationFormat>
  <Paragraphs>243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</vt:lpstr>
      <vt:lpstr>Montserrat</vt:lpstr>
      <vt:lpstr>Times New Roman</vt:lpstr>
      <vt:lpstr>Montserrat SemiBold</vt:lpstr>
      <vt:lpstr>Georgia</vt:lpstr>
      <vt:lpstr>Calibri</vt:lpstr>
      <vt:lpstr>Liberation Serif</vt:lpstr>
      <vt:lpstr>PT Serif</vt:lpstr>
      <vt:lpstr>Gameday</vt:lpstr>
      <vt:lpstr>            Предоставление муниципальной услуги  «Прием заявлений о зачислении  в муниципальные образовательные организации, реализующие программы общего образования»  с использованием федеральной портальной формы на Едином портале государственных и муниципальных услуг </vt:lpstr>
      <vt:lpstr>Когда подавать заявление:</vt:lpstr>
      <vt:lpstr>Какие документы необходимы для заполнения заявления:</vt:lpstr>
      <vt:lpstr>Правом преимущественного приема будут пользоваться следующие категории детей:  </vt:lpstr>
      <vt:lpstr>Правом первоочередного приема будут пользоваться следующие категории детей:</vt:lpstr>
      <vt:lpstr>Если нет регистрации на ЕПГУ  (нет учетной записи)</vt:lpstr>
      <vt:lpstr>Общие рекомендации 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Куда звонить, если остались вопросы: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hoste_000</cp:lastModifiedBy>
  <cp:revision>75</cp:revision>
  <dcterms:modified xsi:type="dcterms:W3CDTF">2023-03-31T12:17:29Z</dcterms:modified>
</cp:coreProperties>
</file>